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0"/>
  </p:notesMasterIdLst>
  <p:handoutMasterIdLst>
    <p:handoutMasterId r:id="rId11"/>
  </p:handoutMasterIdLst>
  <p:sldIdLst>
    <p:sldId id="303" r:id="rId2"/>
    <p:sldId id="708" r:id="rId3"/>
    <p:sldId id="750" r:id="rId4"/>
    <p:sldId id="753" r:id="rId5"/>
    <p:sldId id="752" r:id="rId6"/>
    <p:sldId id="751" r:id="rId7"/>
    <p:sldId id="754" r:id="rId8"/>
    <p:sldId id="749"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25" autoAdjust="0"/>
  </p:normalViewPr>
  <p:slideViewPr>
    <p:cSldViewPr snapToGrid="0">
      <p:cViewPr varScale="1">
        <p:scale>
          <a:sx n="75" d="100"/>
          <a:sy n="75" d="100"/>
        </p:scale>
        <p:origin x="1205"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2035"/>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1/14/2019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1/14/2019</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WG2 Meeting #130</a:t>
            </a:r>
          </a:p>
          <a:p>
            <a:r>
              <a:rPr lang="de-DE" sz="1200" b="1" kern="1200" dirty="0">
                <a:solidFill>
                  <a:schemeClr val="tx1"/>
                </a:solidFill>
                <a:latin typeface="Arial "/>
                <a:ea typeface="+mn-ea"/>
                <a:cs typeface="Arial" panose="020B0604020202020204" pitchFamily="34" charset="0"/>
              </a:rPr>
              <a:t>21-25 </a:t>
            </a:r>
            <a:r>
              <a:rPr lang="de-DE" sz="1200" b="1" kern="1200" dirty="0" err="1">
                <a:solidFill>
                  <a:schemeClr val="tx1"/>
                </a:solidFill>
                <a:latin typeface="Arial "/>
                <a:ea typeface="+mn-ea"/>
                <a:cs typeface="Arial" panose="020B0604020202020204" pitchFamily="34" charset="0"/>
              </a:rPr>
              <a:t>January</a:t>
            </a:r>
            <a:r>
              <a:rPr lang="de-DE" sz="1200" b="1" kern="1200" dirty="0">
                <a:solidFill>
                  <a:schemeClr val="tx1"/>
                </a:solidFill>
                <a:latin typeface="Arial "/>
                <a:ea typeface="+mn-ea"/>
                <a:cs typeface="Arial" panose="020B0604020202020204" pitchFamily="34" charset="0"/>
              </a:rPr>
              <a:t> 2019, Kochi, </a:t>
            </a:r>
            <a:r>
              <a:rPr lang="de-DE" sz="1200" b="1" kern="1200" dirty="0" err="1">
                <a:solidFill>
                  <a:schemeClr val="tx1"/>
                </a:solidFill>
                <a:latin typeface="Arial "/>
                <a:ea typeface="+mn-ea"/>
                <a:cs typeface="Arial" panose="020B0604020202020204" pitchFamily="34" charset="0"/>
              </a:rPr>
              <a:t>India</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296430" y="423871"/>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dirty="0">
                <a:effectLst/>
              </a:rPr>
              <a:t>SP-1900225</a:t>
            </a:r>
            <a:endParaRPr lang="en-GB" altLang="en-US" sz="1400"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idx="1"/>
          </p:nvPr>
        </p:nvSpPr>
        <p:spPr/>
        <p:txBody>
          <a:bodyPr>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B0D3894F-37FA-4352-A828-959DE0BB230E}" type="slidenum">
              <a:rPr lang="en-GB"/>
              <a:pPr>
                <a:defRPr/>
              </a:pPr>
              <a:t>‹#›</a:t>
            </a:fld>
            <a:endParaRPr lang="en-GB"/>
          </a:p>
        </p:txBody>
      </p:sp>
    </p:spTree>
    <p:extLst>
      <p:ext uri="{BB962C8B-B14F-4D97-AF65-F5344CB8AC3E}">
        <p14:creationId xmlns:p14="http://schemas.microsoft.com/office/powerpoint/2010/main" val="6504064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dirty="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altLang="en-US" dirty="0"/>
              <a:t>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SA#83</a:t>
            </a:r>
            <a:r>
              <a:rPr lang="en-GB" altLang="de-DE" sz="1200" baseline="0" dirty="0">
                <a:solidFill>
                  <a:schemeClr val="bg1"/>
                </a:solidFill>
              </a:rPr>
              <a:t> Sorrento</a:t>
            </a:r>
            <a:r>
              <a:rPr lang="en-GB" altLang="de-DE" sz="1200" dirty="0">
                <a:solidFill>
                  <a:schemeClr val="bg1"/>
                </a:solidFill>
              </a:rPr>
              <a:t>, Italy, Dec 12-14</a:t>
            </a:r>
            <a:r>
              <a:rPr lang="en-GB" altLang="de-DE" sz="1200" baseline="0" dirty="0">
                <a:solidFill>
                  <a:schemeClr val="bg1"/>
                </a:solidFill>
              </a:rPr>
              <a:t>, 2018</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2019</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457200" indent="-457200" algn="l" rtl="0" eaLnBrk="1" fontAlgn="base" hangingPunct="1">
        <a:spcBef>
          <a:spcPct val="20000"/>
        </a:spcBef>
        <a:spcAft>
          <a:spcPct val="0"/>
        </a:spcAft>
        <a:buBlip>
          <a:blip r:embed="rId7"/>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1" fontAlgn="base" hangingPunct="1">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886200"/>
            <a:ext cx="6400800" cy="1752600"/>
          </a:xfrm>
        </p:spPr>
        <p:txBody>
          <a:bodyPr/>
          <a:lstStyle/>
          <a:p>
            <a:pPr marL="0" indent="0" eaLnBrk="1" hangingPunct="1">
              <a:buFontTx/>
              <a:buNone/>
            </a:pPr>
            <a:r>
              <a:rPr lang="de-DE" altLang="de-DE" sz="2400" dirty="0">
                <a:latin typeface="Arial" panose="020B0604020202020204" pitchFamily="34" charset="0"/>
              </a:rPr>
              <a:t>Source: Nokia, Nokia Shanghai Bell</a:t>
            </a:r>
          </a:p>
        </p:txBody>
      </p:sp>
      <p:sp>
        <p:nvSpPr>
          <p:cNvPr id="7" name="Text Box 63"/>
          <p:cNvSpPr txBox="1">
            <a:spLocks noChangeArrowheads="1"/>
          </p:cNvSpPr>
          <p:nvPr/>
        </p:nvSpPr>
        <p:spPr bwMode="auto">
          <a:xfrm>
            <a:off x="1302627" y="1989138"/>
            <a:ext cx="654352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200" dirty="0">
                <a:solidFill>
                  <a:srgbClr val="FF3300"/>
                </a:solidFill>
                <a:effectLst>
                  <a:outerShdw blurRad="38100" dist="38100" dir="2700000" algn="tl">
                    <a:srgbClr val="C0C0C0"/>
                  </a:outerShdw>
                </a:effectLst>
                <a:latin typeface="Calibri" pitchFamily="34" charset="0"/>
              </a:rPr>
              <a:t>Service Request with change of access</a:t>
            </a: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US" sz="2400" dirty="0"/>
              <a:t> 1) Description of the issue</a:t>
            </a:r>
          </a:p>
          <a:p>
            <a:pPr lvl="1">
              <a:defRPr/>
            </a:pPr>
            <a:r>
              <a:rPr lang="en-US" sz="2000" dirty="0"/>
              <a:t>Summary: At meeting SA2#128bis, a correction to Service Request when triggered by the network while the UE is in CM-IDLE in non-3GPP access was agreed in CR 0697R3 (S2-188923). In such scenario, the AMF may notify the SMF that the access can be changed, and the SMF is expected to retrieve the PCC rules for the new access and to send a new N1/N2 message to the AMF. </a:t>
            </a:r>
          </a:p>
          <a:p>
            <a:pPr lvl="1">
              <a:defRPr/>
            </a:pPr>
            <a:r>
              <a:rPr lang="en-US" sz="2000" dirty="0"/>
              <a:t>The issue arises in home routed roaming scenario</a:t>
            </a:r>
          </a:p>
          <a:p>
            <a:pPr lvl="1">
              <a:defRPr/>
            </a:pPr>
            <a:endParaRPr lang="en-US" sz="2000" dirty="0"/>
          </a:p>
          <a:p>
            <a:pPr eaLnBrk="1" hangingPunct="1">
              <a:defRPr/>
            </a:pPr>
            <a:r>
              <a:rPr lang="en-US" sz="2400" dirty="0"/>
              <a:t>2) Proposal</a:t>
            </a:r>
          </a:p>
          <a:p>
            <a:pPr lvl="1">
              <a:defRPr/>
            </a:pPr>
            <a:r>
              <a:rPr lang="en-US" sz="2000" dirty="0"/>
              <a:t>Summary: The “access type” is added to N1N2MessageTransfer (same as for ATSSS MA-PDU session but from Rel-15 onwards)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BAFEF-A582-4812-A78C-23FEEDED9C36}"/>
              </a:ext>
            </a:extLst>
          </p:cNvPr>
          <p:cNvSpPr>
            <a:spLocks noGrp="1"/>
          </p:cNvSpPr>
          <p:nvPr>
            <p:ph type="title"/>
          </p:nvPr>
        </p:nvSpPr>
        <p:spPr/>
        <p:txBody>
          <a:bodyPr/>
          <a:lstStyle/>
          <a:p>
            <a:r>
              <a:rPr lang="en-US" dirty="0"/>
              <a:t>Description of the issue (1/4)</a:t>
            </a:r>
          </a:p>
        </p:txBody>
      </p:sp>
      <p:sp>
        <p:nvSpPr>
          <p:cNvPr id="3" name="Content Placeholder 2">
            <a:extLst>
              <a:ext uri="{FF2B5EF4-FFF2-40B4-BE49-F238E27FC236}">
                <a16:creationId xmlns:a16="http://schemas.microsoft.com/office/drawing/2014/main" id="{61F086E5-F622-48DC-920C-151F0135DC0F}"/>
              </a:ext>
            </a:extLst>
          </p:cNvPr>
          <p:cNvSpPr>
            <a:spLocks noGrp="1"/>
          </p:cNvSpPr>
          <p:nvPr>
            <p:ph idx="1"/>
          </p:nvPr>
        </p:nvSpPr>
        <p:spPr>
          <a:xfrm>
            <a:off x="485775" y="1258531"/>
            <a:ext cx="8388350" cy="2149678"/>
          </a:xfrm>
        </p:spPr>
        <p:txBody>
          <a:bodyPr>
            <a:normAutofit fontScale="92500" lnSpcReduction="10000"/>
          </a:bodyPr>
          <a:lstStyle/>
          <a:p>
            <a:r>
              <a:rPr lang="en-GB" sz="2000" dirty="0"/>
              <a:t>Rationale for involving PCF</a:t>
            </a:r>
          </a:p>
          <a:p>
            <a:pPr lvl="1"/>
            <a:r>
              <a:rPr lang="en-GB" sz="1600" dirty="0"/>
              <a:t>Originally, Service Request procedure was not designed to involve PCF and to be limited to the Served PLMN. But when using Service Request procedure for change of access, this cannot be true anymore</a:t>
            </a:r>
          </a:p>
          <a:p>
            <a:pPr lvl="1"/>
            <a:r>
              <a:rPr lang="en-GB" sz="1600" dirty="0"/>
              <a:t>The SMF is expected to retrieve the PCC rules for the new access, even if QoS is access agnostic. This is because PCC rules contain the Charging Rating Groups for a specific access</a:t>
            </a:r>
          </a:p>
          <a:p>
            <a:r>
              <a:rPr lang="en-GB" sz="2000" dirty="0">
                <a:solidFill>
                  <a:srgbClr val="3333FF"/>
                </a:solidFill>
              </a:rPr>
              <a:t>Non-roaming scenario</a:t>
            </a:r>
          </a:p>
          <a:p>
            <a:pPr marL="457200" lvl="1" indent="0">
              <a:buNone/>
            </a:pPr>
            <a:r>
              <a:rPr lang="en-GB" sz="1600" dirty="0">
                <a:solidFill>
                  <a:srgbClr val="3333FF"/>
                </a:solidFill>
              </a:rPr>
              <a:t>Step 1: </a:t>
            </a:r>
            <a:r>
              <a:rPr lang="en-GB" altLang="zh-CN" sz="1600" dirty="0">
                <a:solidFill>
                  <a:srgbClr val="3333FF"/>
                </a:solidFill>
              </a:rPr>
              <a:t>Network Triggered Service Request </a:t>
            </a:r>
            <a:r>
              <a:rPr lang="en-GB" altLang="zh-CN" sz="1600" dirty="0"/>
              <a:t>(TS 23.502 </a:t>
            </a:r>
            <a:r>
              <a:rPr lang="en-GB" altLang="en-US" sz="1600" dirty="0"/>
              <a:t>Figure </a:t>
            </a:r>
            <a:r>
              <a:rPr lang="en-GB" altLang="zh-CN" sz="1600" dirty="0"/>
              <a:t>4.2.3.3-1 adapted to DL signalling data)</a:t>
            </a:r>
            <a:endParaRPr lang="en-GB" sz="1600" dirty="0"/>
          </a:p>
        </p:txBody>
      </p:sp>
      <p:sp>
        <p:nvSpPr>
          <p:cNvPr id="6" name="Rectangle 4">
            <a:extLst>
              <a:ext uri="{FF2B5EF4-FFF2-40B4-BE49-F238E27FC236}">
                <a16:creationId xmlns:a16="http://schemas.microsoft.com/office/drawing/2014/main" id="{395232B4-1703-4FFB-B6A3-F3D08CA40482}"/>
              </a:ext>
            </a:extLst>
          </p:cNvPr>
          <p:cNvSpPr>
            <a:spLocks noChangeArrowheads="1"/>
          </p:cNvSpPr>
          <p:nvPr/>
        </p:nvSpPr>
        <p:spPr bwMode="auto">
          <a:xfrm>
            <a:off x="-1" y="0"/>
            <a:ext cx="9215969"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8" name="Rectangle 7">
            <a:extLst>
              <a:ext uri="{FF2B5EF4-FFF2-40B4-BE49-F238E27FC236}">
                <a16:creationId xmlns:a16="http://schemas.microsoft.com/office/drawing/2014/main" id="{082D7700-846C-44FA-8628-5B725BAC3B5B}"/>
              </a:ext>
            </a:extLst>
          </p:cNvPr>
          <p:cNvSpPr>
            <a:spLocks noChangeArrowheads="1"/>
          </p:cNvSpPr>
          <p:nvPr/>
        </p:nvSpPr>
        <p:spPr bwMode="auto">
          <a:xfrm>
            <a:off x="1533832" y="192712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01773D55-2711-47A4-A10D-845D6762ABFE}"/>
              </a:ext>
            </a:extLst>
          </p:cNvPr>
          <p:cNvGraphicFramePr>
            <a:graphicFrameLocks noChangeAspect="1"/>
          </p:cNvGraphicFramePr>
          <p:nvPr>
            <p:extLst>
              <p:ext uri="{D42A27DB-BD31-4B8C-83A1-F6EECF244321}">
                <p14:modId xmlns:p14="http://schemas.microsoft.com/office/powerpoint/2010/main" val="1279721638"/>
              </p:ext>
            </p:extLst>
          </p:nvPr>
        </p:nvGraphicFramePr>
        <p:xfrm>
          <a:off x="1746347" y="3408209"/>
          <a:ext cx="4968875" cy="3228975"/>
        </p:xfrm>
        <a:graphic>
          <a:graphicData uri="http://schemas.openxmlformats.org/presentationml/2006/ole">
            <mc:AlternateContent xmlns:mc="http://schemas.openxmlformats.org/markup-compatibility/2006">
              <mc:Choice xmlns:v="urn:schemas-microsoft-com:vml" Requires="v">
                <p:oleObj spid="_x0000_s1045" name="Picture" r:id="rId3" imgW="4980240" imgH="3238560" progId="Word.Picture.8">
                  <p:embed/>
                </p:oleObj>
              </mc:Choice>
              <mc:Fallback>
                <p:oleObj name="Picture" r:id="rId3" imgW="4980240" imgH="3238560" progId="Word.Picture.8">
                  <p:embed/>
                  <p:pic>
                    <p:nvPicPr>
                      <p:cNvPr id="9" name="Object 8">
                        <a:extLst>
                          <a:ext uri="{FF2B5EF4-FFF2-40B4-BE49-F238E27FC236}">
                            <a16:creationId xmlns:a16="http://schemas.microsoft.com/office/drawing/2014/main" id="{01773D55-2711-47A4-A10D-845D6762ABFE}"/>
                          </a:ext>
                        </a:extLst>
                      </p:cNvPr>
                      <p:cNvPicPr>
                        <a:picLocks noChangeAspect="1" noChangeArrowheads="1"/>
                      </p:cNvPicPr>
                      <p:nvPr/>
                    </p:nvPicPr>
                    <p:blipFill>
                      <a:blip r:embed="rId4"/>
                      <a:srcRect/>
                      <a:stretch>
                        <a:fillRect/>
                      </a:stretch>
                    </p:blipFill>
                    <p:spPr bwMode="auto">
                      <a:xfrm>
                        <a:off x="1746347" y="3408209"/>
                        <a:ext cx="4968875" cy="3228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4557629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BAFEF-A582-4812-A78C-23FEEDED9C36}"/>
              </a:ext>
            </a:extLst>
          </p:cNvPr>
          <p:cNvSpPr>
            <a:spLocks noGrp="1"/>
          </p:cNvSpPr>
          <p:nvPr>
            <p:ph type="title"/>
          </p:nvPr>
        </p:nvSpPr>
        <p:spPr/>
        <p:txBody>
          <a:bodyPr/>
          <a:lstStyle/>
          <a:p>
            <a:r>
              <a:rPr lang="en-US" dirty="0"/>
              <a:t>Description of the issue (2/4)</a:t>
            </a:r>
          </a:p>
        </p:txBody>
      </p:sp>
      <p:sp>
        <p:nvSpPr>
          <p:cNvPr id="3" name="Content Placeholder 2">
            <a:extLst>
              <a:ext uri="{FF2B5EF4-FFF2-40B4-BE49-F238E27FC236}">
                <a16:creationId xmlns:a16="http://schemas.microsoft.com/office/drawing/2014/main" id="{61F086E5-F622-48DC-920C-151F0135DC0F}"/>
              </a:ext>
            </a:extLst>
          </p:cNvPr>
          <p:cNvSpPr>
            <a:spLocks noGrp="1"/>
          </p:cNvSpPr>
          <p:nvPr>
            <p:ph idx="1"/>
          </p:nvPr>
        </p:nvSpPr>
        <p:spPr>
          <a:xfrm>
            <a:off x="-1" y="1739287"/>
            <a:ext cx="3264311" cy="4612352"/>
          </a:xfrm>
        </p:spPr>
        <p:txBody>
          <a:bodyPr>
            <a:normAutofit fontScale="92500" lnSpcReduction="20000"/>
          </a:bodyPr>
          <a:lstStyle/>
          <a:p>
            <a:r>
              <a:rPr lang="en-GB" sz="1700" dirty="0">
                <a:solidFill>
                  <a:srgbClr val="3333FF"/>
                </a:solidFill>
              </a:rPr>
              <a:t>Non-roaming scenario (cont’d)</a:t>
            </a:r>
          </a:p>
          <a:p>
            <a:pPr marL="457200" lvl="1" indent="0">
              <a:buNone/>
            </a:pPr>
            <a:r>
              <a:rPr lang="en-GB" sz="1500" dirty="0">
                <a:solidFill>
                  <a:srgbClr val="3333FF"/>
                </a:solidFill>
              </a:rPr>
              <a:t>Step 2: Service Request received over 3GPP access</a:t>
            </a:r>
          </a:p>
          <a:p>
            <a:endParaRPr lang="en-GB" sz="1600" dirty="0">
              <a:solidFill>
                <a:srgbClr val="3333FF"/>
              </a:solidFill>
            </a:endParaRPr>
          </a:p>
          <a:p>
            <a:r>
              <a:rPr lang="en-GB" sz="1600" dirty="0"/>
              <a:t>1) step 4: AMF informs SMF about possible access change</a:t>
            </a:r>
            <a:br>
              <a:rPr lang="en-GB" sz="1600" dirty="0"/>
            </a:br>
            <a:r>
              <a:rPr lang="en-GB" sz="1600" dirty="0"/>
              <a:t>(via PDU Session </a:t>
            </a:r>
            <a:r>
              <a:rPr lang="en-GB" sz="1600" dirty="0" err="1"/>
              <a:t>UpdateSMContext</a:t>
            </a:r>
            <a:r>
              <a:rPr lang="en-GB" sz="1600" dirty="0"/>
              <a:t> Request)</a:t>
            </a:r>
          </a:p>
          <a:p>
            <a:endParaRPr lang="en-GB" sz="1600" dirty="0"/>
          </a:p>
          <a:p>
            <a:r>
              <a:rPr lang="en-GB" sz="1600" dirty="0"/>
              <a:t>2) step 11: New QoS rules are received (via PDU Session </a:t>
            </a:r>
            <a:r>
              <a:rPr lang="en-GB" sz="1600" dirty="0" err="1"/>
              <a:t>UpdateSMContext</a:t>
            </a:r>
            <a:r>
              <a:rPr lang="en-GB" sz="1600" dirty="0"/>
              <a:t> Response)</a:t>
            </a:r>
          </a:p>
          <a:p>
            <a:endParaRPr lang="en-GB" sz="1600" dirty="0"/>
          </a:p>
          <a:p>
            <a:r>
              <a:rPr lang="en-GB" sz="1600" dirty="0"/>
              <a:t>3) AMF knows that the new QoS rules are related to the “other” access (non-3GPP access), because it obviously links the </a:t>
            </a:r>
            <a:r>
              <a:rPr lang="en-GB" sz="1600" dirty="0" err="1"/>
              <a:t>UpdateSMContext</a:t>
            </a:r>
            <a:r>
              <a:rPr lang="en-GB" sz="1600" dirty="0"/>
              <a:t> Response with the Request</a:t>
            </a:r>
          </a:p>
          <a:p>
            <a:pPr marL="0" indent="0">
              <a:buNone/>
            </a:pPr>
            <a:endParaRPr lang="en-GB" sz="1600" dirty="0"/>
          </a:p>
          <a:p>
            <a:pPr marL="0" indent="0">
              <a:buNone/>
            </a:pPr>
            <a:r>
              <a:rPr lang="en-GB" sz="1600" dirty="0">
                <a:solidFill>
                  <a:srgbClr val="FF0000"/>
                </a:solidFill>
              </a:rPr>
              <a:t>Hence, no issue in non-roaming case</a:t>
            </a:r>
          </a:p>
        </p:txBody>
      </p:sp>
      <p:sp>
        <p:nvSpPr>
          <p:cNvPr id="6" name="Rectangle 4">
            <a:extLst>
              <a:ext uri="{FF2B5EF4-FFF2-40B4-BE49-F238E27FC236}">
                <a16:creationId xmlns:a16="http://schemas.microsoft.com/office/drawing/2014/main" id="{395232B4-1703-4FFB-B6A3-F3D08CA40482}"/>
              </a:ext>
            </a:extLst>
          </p:cNvPr>
          <p:cNvSpPr>
            <a:spLocks noChangeArrowheads="1"/>
          </p:cNvSpPr>
          <p:nvPr/>
        </p:nvSpPr>
        <p:spPr bwMode="auto">
          <a:xfrm>
            <a:off x="-1" y="0"/>
            <a:ext cx="9215969"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330B608C-450A-4771-A874-B8774E8ED7AF}"/>
              </a:ext>
            </a:extLst>
          </p:cNvPr>
          <p:cNvGraphicFramePr>
            <a:graphicFrameLocks noChangeAspect="1"/>
          </p:cNvGraphicFramePr>
          <p:nvPr>
            <p:extLst>
              <p:ext uri="{D42A27DB-BD31-4B8C-83A1-F6EECF244321}">
                <p14:modId xmlns:p14="http://schemas.microsoft.com/office/powerpoint/2010/main" val="670978405"/>
              </p:ext>
            </p:extLst>
          </p:nvPr>
        </p:nvGraphicFramePr>
        <p:xfrm>
          <a:off x="2918911" y="1327468"/>
          <a:ext cx="6215254" cy="8156575"/>
        </p:xfrm>
        <a:graphic>
          <a:graphicData uri="http://schemas.openxmlformats.org/presentationml/2006/ole">
            <mc:AlternateContent xmlns:mc="http://schemas.openxmlformats.org/markup-compatibility/2006">
              <mc:Choice xmlns:v="urn:schemas-microsoft-com:vml" Requires="v">
                <p:oleObj spid="_x0000_s2069" name="Picture" r:id="rId3" imgW="5897160" imgH="8159040" progId="Word.Picture.8">
                  <p:embed/>
                </p:oleObj>
              </mc:Choice>
              <mc:Fallback>
                <p:oleObj name="Picture" r:id="rId3" imgW="5897160" imgH="8159040" progId="Word.Picture.8">
                  <p:embed/>
                  <p:pic>
                    <p:nvPicPr>
                      <p:cNvPr id="7" name="Object 6">
                        <a:extLst>
                          <a:ext uri="{FF2B5EF4-FFF2-40B4-BE49-F238E27FC236}">
                            <a16:creationId xmlns:a16="http://schemas.microsoft.com/office/drawing/2014/main" id="{330B608C-450A-4771-A874-B8774E8ED7AF}"/>
                          </a:ext>
                        </a:extLst>
                      </p:cNvPr>
                      <p:cNvPicPr>
                        <a:picLocks noChangeAspect="1" noChangeArrowheads="1"/>
                      </p:cNvPicPr>
                      <p:nvPr/>
                    </p:nvPicPr>
                    <p:blipFill>
                      <a:blip r:embed="rId4"/>
                      <a:srcRect/>
                      <a:stretch>
                        <a:fillRect/>
                      </a:stretch>
                    </p:blipFill>
                    <p:spPr bwMode="auto">
                      <a:xfrm>
                        <a:off x="2918911" y="1327468"/>
                        <a:ext cx="6215254" cy="8156575"/>
                      </a:xfrm>
                      <a:prstGeom prst="rect">
                        <a:avLst/>
                      </a:prstGeom>
                      <a:noFill/>
                    </p:spPr>
                  </p:pic>
                </p:oleObj>
              </mc:Fallback>
            </mc:AlternateContent>
          </a:graphicData>
        </a:graphic>
      </p:graphicFrame>
    </p:spTree>
    <p:extLst>
      <p:ext uri="{BB962C8B-B14F-4D97-AF65-F5344CB8AC3E}">
        <p14:creationId xmlns:p14="http://schemas.microsoft.com/office/powerpoint/2010/main" val="417172482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BAFEF-A582-4812-A78C-23FEEDED9C36}"/>
              </a:ext>
            </a:extLst>
          </p:cNvPr>
          <p:cNvSpPr>
            <a:spLocks noGrp="1"/>
          </p:cNvSpPr>
          <p:nvPr>
            <p:ph type="title"/>
          </p:nvPr>
        </p:nvSpPr>
        <p:spPr/>
        <p:txBody>
          <a:bodyPr/>
          <a:lstStyle/>
          <a:p>
            <a:r>
              <a:rPr lang="en-US" dirty="0"/>
              <a:t>Description of the issue (3/4)</a:t>
            </a:r>
          </a:p>
        </p:txBody>
      </p:sp>
      <p:sp>
        <p:nvSpPr>
          <p:cNvPr id="3" name="Content Placeholder 2">
            <a:extLst>
              <a:ext uri="{FF2B5EF4-FFF2-40B4-BE49-F238E27FC236}">
                <a16:creationId xmlns:a16="http://schemas.microsoft.com/office/drawing/2014/main" id="{61F086E5-F622-48DC-920C-151F0135DC0F}"/>
              </a:ext>
            </a:extLst>
          </p:cNvPr>
          <p:cNvSpPr>
            <a:spLocks noGrp="1"/>
          </p:cNvSpPr>
          <p:nvPr>
            <p:ph idx="1"/>
          </p:nvPr>
        </p:nvSpPr>
        <p:spPr/>
        <p:txBody>
          <a:bodyPr>
            <a:normAutofit lnSpcReduction="10000"/>
          </a:bodyPr>
          <a:lstStyle/>
          <a:p>
            <a:r>
              <a:rPr lang="en-GB" sz="2000" dirty="0">
                <a:solidFill>
                  <a:srgbClr val="3333FF"/>
                </a:solidFill>
              </a:rPr>
              <a:t>Home routed scenario (refer to figure in next slide)</a:t>
            </a:r>
          </a:p>
          <a:p>
            <a:r>
              <a:rPr lang="en-GB" sz="2000" dirty="0"/>
              <a:t>AMF still uses the </a:t>
            </a:r>
            <a:r>
              <a:rPr lang="en-GB" sz="2000" dirty="0" err="1"/>
              <a:t>Nsmf_PDUSession_UpdateSMContext</a:t>
            </a:r>
            <a:r>
              <a:rPr lang="en-GB" sz="2000" dirty="0"/>
              <a:t> Request to inform SMF about access change </a:t>
            </a:r>
          </a:p>
          <a:p>
            <a:r>
              <a:rPr lang="en-GB" sz="2000" dirty="0"/>
              <a:t>But V-SMF and H-SMF use the </a:t>
            </a:r>
            <a:r>
              <a:rPr lang="en-GB" sz="2000" dirty="0" err="1">
                <a:highlight>
                  <a:srgbClr val="FFFF00"/>
                </a:highlight>
              </a:rPr>
              <a:t>Nsmf_PDUSession_Update</a:t>
            </a:r>
            <a:r>
              <a:rPr lang="en-GB" sz="2000" dirty="0">
                <a:highlight>
                  <a:srgbClr val="FFFF00"/>
                </a:highlight>
              </a:rPr>
              <a:t> procedure </a:t>
            </a:r>
            <a:r>
              <a:rPr lang="en-GB" sz="2000" dirty="0"/>
              <a:t>for their exchanges. </a:t>
            </a:r>
          </a:p>
          <a:p>
            <a:pPr lvl="1"/>
            <a:r>
              <a:rPr lang="en-GB" sz="1600" dirty="0"/>
              <a:t>V-SMF </a:t>
            </a:r>
            <a:r>
              <a:rPr lang="en-GB" sz="1600" dirty="0">
                <a:sym typeface="Wingdings" panose="05000000000000000000" pitchFamily="2" charset="2"/>
              </a:rPr>
              <a:t> H-SMF: </a:t>
            </a:r>
            <a:r>
              <a:rPr lang="en-GB" sz="1600" dirty="0">
                <a:highlight>
                  <a:srgbClr val="FFFF00"/>
                </a:highlight>
                <a:sym typeface="Wingdings" panose="05000000000000000000" pitchFamily="2" charset="2"/>
              </a:rPr>
              <a:t>(1e) </a:t>
            </a:r>
            <a:r>
              <a:rPr lang="en-GB" sz="1600" dirty="0" err="1">
                <a:highlight>
                  <a:srgbClr val="FFFF00"/>
                </a:highlight>
              </a:rPr>
              <a:t>Nsmf_PDUSession_Update</a:t>
            </a:r>
            <a:r>
              <a:rPr lang="en-GB" sz="1600" dirty="0">
                <a:highlight>
                  <a:srgbClr val="FFFF00"/>
                </a:highlight>
              </a:rPr>
              <a:t> Request</a:t>
            </a:r>
            <a:endParaRPr lang="en-GB" sz="1600" dirty="0">
              <a:highlight>
                <a:srgbClr val="FFFF00"/>
              </a:highlight>
              <a:sym typeface="Wingdings" panose="05000000000000000000" pitchFamily="2" charset="2"/>
            </a:endParaRPr>
          </a:p>
          <a:p>
            <a:pPr lvl="1"/>
            <a:r>
              <a:rPr lang="en-GB" sz="1600" dirty="0"/>
              <a:t>H-SMF </a:t>
            </a:r>
            <a:r>
              <a:rPr lang="en-GB" sz="1600" dirty="0">
                <a:sym typeface="Wingdings" panose="05000000000000000000" pitchFamily="2" charset="2"/>
              </a:rPr>
              <a:t> V-SMF: related </a:t>
            </a:r>
            <a:r>
              <a:rPr lang="en-GB" sz="1600" dirty="0" err="1"/>
              <a:t>Nsmf_PDUSession_Update</a:t>
            </a:r>
            <a:r>
              <a:rPr lang="en-GB" sz="1600" dirty="0"/>
              <a:t> Response does not include the new QoS rules (anyway, they would be received too late)</a:t>
            </a:r>
          </a:p>
          <a:p>
            <a:pPr lvl="1"/>
            <a:r>
              <a:rPr lang="en-GB" sz="1600" dirty="0"/>
              <a:t>QoS rules are only included </a:t>
            </a:r>
            <a:r>
              <a:rPr lang="en-GB" sz="1600" dirty="0">
                <a:highlight>
                  <a:srgbClr val="FFFF00"/>
                </a:highlight>
              </a:rPr>
              <a:t>in the second </a:t>
            </a:r>
            <a:r>
              <a:rPr lang="en-GB" sz="1600" dirty="0" err="1">
                <a:highlight>
                  <a:srgbClr val="FFFF00"/>
                </a:highlight>
              </a:rPr>
              <a:t>Nsmf_PDUSession_Update</a:t>
            </a:r>
            <a:r>
              <a:rPr lang="en-GB" sz="1600" dirty="0">
                <a:highlight>
                  <a:srgbClr val="FFFF00"/>
                </a:highlight>
              </a:rPr>
              <a:t> Request (from H-SMF to V-SMF in step 3)</a:t>
            </a:r>
            <a:r>
              <a:rPr lang="en-GB" sz="1600" dirty="0"/>
              <a:t>, then sent to AMF via N1N2MessageTransfer</a:t>
            </a:r>
          </a:p>
          <a:p>
            <a:r>
              <a:rPr lang="en-GB" sz="2000" dirty="0">
                <a:solidFill>
                  <a:srgbClr val="FF0000"/>
                </a:solidFill>
              </a:rPr>
              <a:t>But, at V-SMF and AMF,  there is no way to link </a:t>
            </a:r>
            <a:r>
              <a:rPr lang="en-GB" sz="2000" dirty="0" err="1">
                <a:solidFill>
                  <a:srgbClr val="FF0000"/>
                </a:solidFill>
              </a:rPr>
              <a:t>Nsmf_PDUSession_Update</a:t>
            </a:r>
            <a:r>
              <a:rPr lang="en-GB" sz="2000" dirty="0">
                <a:solidFill>
                  <a:srgbClr val="FF0000"/>
                </a:solidFill>
              </a:rPr>
              <a:t> Request/N1N2MessageTransfer with the original AMF request to SMF: it could be a totally new exchange initiated by PCF, not related to the AMF original request </a:t>
            </a:r>
            <a:br>
              <a:rPr lang="en-GB" sz="2000" dirty="0">
                <a:solidFill>
                  <a:srgbClr val="FF0000"/>
                </a:solidFill>
              </a:rPr>
            </a:br>
            <a:r>
              <a:rPr lang="en-GB" sz="2000" dirty="0">
                <a:sym typeface="Wingdings" panose="05000000000000000000" pitchFamily="2" charset="2"/>
              </a:rPr>
              <a:t> AMF does not know which access the N1N2MessageTransfer is referring to</a:t>
            </a:r>
            <a:endParaRPr lang="en-GB" sz="2000" dirty="0"/>
          </a:p>
        </p:txBody>
      </p:sp>
    </p:spTree>
    <p:extLst>
      <p:ext uri="{BB962C8B-B14F-4D97-AF65-F5344CB8AC3E}">
        <p14:creationId xmlns:p14="http://schemas.microsoft.com/office/powerpoint/2010/main" val="214364106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0B39FC17-D726-41C6-88A8-E77E0CFC6361}"/>
              </a:ext>
            </a:extLst>
          </p:cNvPr>
          <p:cNvGraphicFramePr>
            <a:graphicFrameLocks noChangeAspect="1"/>
          </p:cNvGraphicFramePr>
          <p:nvPr>
            <p:extLst>
              <p:ext uri="{D42A27DB-BD31-4B8C-83A1-F6EECF244321}">
                <p14:modId xmlns:p14="http://schemas.microsoft.com/office/powerpoint/2010/main" val="3801071358"/>
              </p:ext>
            </p:extLst>
          </p:nvPr>
        </p:nvGraphicFramePr>
        <p:xfrm>
          <a:off x="362359" y="1129174"/>
          <a:ext cx="8201537" cy="7897813"/>
        </p:xfrm>
        <a:graphic>
          <a:graphicData uri="http://schemas.openxmlformats.org/presentationml/2006/ole">
            <mc:AlternateContent xmlns:mc="http://schemas.openxmlformats.org/markup-compatibility/2006">
              <mc:Choice xmlns:v="urn:schemas-microsoft-com:vml" Requires="v">
                <p:oleObj spid="_x0000_s3093" name="Visio" r:id="rId3" imgW="6934052" imgH="7185765" progId="Visio.Drawing.11">
                  <p:embed/>
                </p:oleObj>
              </mc:Choice>
              <mc:Fallback>
                <p:oleObj name="Visio" r:id="rId3" imgW="6934052" imgH="7185765" progId="Visio.Drawing.11">
                  <p:embed/>
                  <p:pic>
                    <p:nvPicPr>
                      <p:cNvPr id="5" name="Object 4">
                        <a:extLst>
                          <a:ext uri="{FF2B5EF4-FFF2-40B4-BE49-F238E27FC236}">
                            <a16:creationId xmlns:a16="http://schemas.microsoft.com/office/drawing/2014/main" id="{0B39FC17-D726-41C6-88A8-E77E0CFC6361}"/>
                          </a:ext>
                        </a:extLst>
                      </p:cNvPr>
                      <p:cNvPicPr>
                        <a:picLocks noChangeAspect="1" noChangeArrowheads="1"/>
                      </p:cNvPicPr>
                      <p:nvPr/>
                    </p:nvPicPr>
                    <p:blipFill>
                      <a:blip r:embed="rId4"/>
                      <a:srcRect/>
                      <a:stretch>
                        <a:fillRect/>
                      </a:stretch>
                    </p:blipFill>
                    <p:spPr bwMode="auto">
                      <a:xfrm>
                        <a:off x="362359" y="1129174"/>
                        <a:ext cx="8201537" cy="7897813"/>
                      </a:xfrm>
                      <a:prstGeom prst="rect">
                        <a:avLst/>
                      </a:prstGeom>
                      <a:noFill/>
                    </p:spPr>
                  </p:pic>
                </p:oleObj>
              </mc:Fallback>
            </mc:AlternateContent>
          </a:graphicData>
        </a:graphic>
      </p:graphicFrame>
      <p:sp>
        <p:nvSpPr>
          <p:cNvPr id="6" name="Rectangle 2">
            <a:extLst>
              <a:ext uri="{FF2B5EF4-FFF2-40B4-BE49-F238E27FC236}">
                <a16:creationId xmlns:a16="http://schemas.microsoft.com/office/drawing/2014/main" id="{E7290188-D7DF-4B50-8127-896EFD95D4A8}"/>
              </a:ext>
            </a:extLst>
          </p:cNvPr>
          <p:cNvSpPr>
            <a:spLocks noGrp="1"/>
          </p:cNvSpPr>
          <p:nvPr>
            <p:ph type="title"/>
          </p:nvPr>
        </p:nvSpPr>
        <p:spPr>
          <a:xfrm>
            <a:off x="488950" y="245806"/>
            <a:ext cx="6827838" cy="1125793"/>
          </a:xfrm>
          <a:extLst/>
        </p:spPr>
        <p:txBody>
          <a:bodyPr rtlCol="0">
            <a:normAutofit/>
          </a:bodyPr>
          <a:lstStyle/>
          <a:p>
            <a:pPr>
              <a:defRPr/>
            </a:pPr>
            <a:r>
              <a:rPr lang="en-US" sz="2000" dirty="0"/>
              <a:t>Description of the issue (4/4) </a:t>
            </a:r>
            <a:br>
              <a:rPr lang="en-US" sz="2000" dirty="0"/>
            </a:br>
            <a:r>
              <a:rPr lang="en-GB" sz="1800" dirty="0"/>
              <a:t>Figure 4.3.3.3-1: Home routed roaming scenario</a:t>
            </a:r>
            <a:endParaRPr lang="en-US" sz="2800" dirty="0">
              <a:effectLst>
                <a:outerShdw blurRad="38100" dist="38100" dir="2700000" algn="tl">
                  <a:srgbClr val="C0C0C0"/>
                </a:outerShdw>
              </a:effectLst>
            </a:endParaRPr>
          </a:p>
        </p:txBody>
      </p:sp>
    </p:spTree>
    <p:extLst>
      <p:ext uri="{BB962C8B-B14F-4D97-AF65-F5344CB8AC3E}">
        <p14:creationId xmlns:p14="http://schemas.microsoft.com/office/powerpoint/2010/main" val="186496286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E5855-E8F4-4EB6-9471-C166771BC19C}"/>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1DF1A170-723A-4E80-A382-40583416CF05}"/>
              </a:ext>
            </a:extLst>
          </p:cNvPr>
          <p:cNvSpPr>
            <a:spLocks noGrp="1"/>
          </p:cNvSpPr>
          <p:nvPr>
            <p:ph idx="1"/>
          </p:nvPr>
        </p:nvSpPr>
        <p:spPr/>
        <p:txBody>
          <a:bodyPr>
            <a:normAutofit fontScale="77500" lnSpcReduction="20000"/>
          </a:bodyPr>
          <a:lstStyle/>
          <a:p>
            <a:r>
              <a:rPr lang="en-US" dirty="0"/>
              <a:t>Since, in home-routed scenario, the </a:t>
            </a:r>
            <a:r>
              <a:rPr lang="en-GB" dirty="0">
                <a:sym typeface="Wingdings" panose="05000000000000000000" pitchFamily="2" charset="2"/>
              </a:rPr>
              <a:t>AMF does not know which access is concerned by the N1N2MessageTransfer, it is proposed to add the “Access Type”</a:t>
            </a:r>
          </a:p>
          <a:p>
            <a:pPr lvl="1"/>
            <a:r>
              <a:rPr lang="en-GB" dirty="0">
                <a:sym typeface="Wingdings" panose="05000000000000000000" pitchFamily="2" charset="2"/>
              </a:rPr>
              <a:t>Please note that the “Access Type” is also introduced in Rel-16 for ATSSS: the establishment of a MA-PDU Session (step 7 of TR 23.793 clause </a:t>
            </a:r>
            <a:r>
              <a:rPr lang="en-GB" dirty="0"/>
              <a:t>6.2.2.2)</a:t>
            </a:r>
          </a:p>
          <a:p>
            <a:pPr lvl="1"/>
            <a:r>
              <a:rPr lang="en-GB" dirty="0"/>
              <a:t>Also note that it is only needed when N1N2MessageTransfer includes N2 SM Container (which is access dependent)</a:t>
            </a:r>
          </a:p>
          <a:p>
            <a:r>
              <a:rPr lang="en-GB" dirty="0"/>
              <a:t>Collateral: a new parameter “indication of access type change possible” is needed in PDU Session Update Request (1e) between V-SMF and H-SMF</a:t>
            </a:r>
          </a:p>
          <a:p>
            <a:pPr lvl="1"/>
            <a:r>
              <a:rPr lang="en-GB" dirty="0"/>
              <a:t>The existing “Access Type” refers to the current access, and used for charging </a:t>
            </a:r>
            <a:r>
              <a:rPr lang="en-GB" dirty="0" err="1"/>
              <a:t>wrt</a:t>
            </a:r>
            <a:r>
              <a:rPr lang="en-GB" dirty="0"/>
              <a:t> OCS</a:t>
            </a:r>
          </a:p>
          <a:p>
            <a:pPr lvl="1"/>
            <a:r>
              <a:rPr lang="en-GB" dirty="0"/>
              <a:t>“indication of access type change possible” would be mapped to “access type” in SMF-initiated Policy Association Modification towards PCF (which remains unchanged)</a:t>
            </a:r>
          </a:p>
          <a:p>
            <a:r>
              <a:rPr lang="en-GB" dirty="0"/>
              <a:t>A companion CR is proposed to TS 23.502</a:t>
            </a:r>
          </a:p>
        </p:txBody>
      </p:sp>
    </p:spTree>
    <p:extLst>
      <p:ext uri="{BB962C8B-B14F-4D97-AF65-F5344CB8AC3E}">
        <p14:creationId xmlns:p14="http://schemas.microsoft.com/office/powerpoint/2010/main" val="200641667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685800" y="1676400"/>
            <a:ext cx="77724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endParaRPr lang="en-US" altLang="de-DE" sz="4400"/>
          </a:p>
          <a:p>
            <a:pPr algn="ctr" eaLnBrk="1" hangingPunct="1">
              <a:buFontTx/>
              <a:buNone/>
            </a:pPr>
            <a:r>
              <a:rPr lang="en-US" altLang="de-DE" sz="4400"/>
              <a:t>Thank You!</a:t>
            </a:r>
            <a:endParaRPr lang="en-US" altLang="de-DE" sz="4400">
              <a:solidFill>
                <a:srgbClr val="FF0000"/>
              </a:solidFill>
            </a:endParaRPr>
          </a:p>
          <a:p>
            <a:pPr algn="ctr" eaLnBrk="1" hangingPunct="1">
              <a:buFontTx/>
              <a:buNone/>
            </a:pPr>
            <a:endParaRPr lang="en-US" altLang="de-DE" sz="4400">
              <a:solidFill>
                <a:srgbClr val="FF0000"/>
              </a:solidFill>
            </a:endParaRPr>
          </a:p>
          <a:p>
            <a:pPr algn="ctr" eaLnBrk="1" hangingPunct="1">
              <a:buFontTx/>
              <a:buNone/>
            </a:pPr>
            <a:endParaRPr lang="en-US" altLang="de-DE" sz="440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2-19xxxxx 3GPP presentation.potx" id="{CE708870-94B0-48E6-8C3E-1D128C51EDF7}" vid="{4E2AA943-E079-481C-A8E9-8847EFA2FAC4}"/>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S2-19xxxxx 3GPP presentation</Template>
  <TotalTime>977</TotalTime>
  <Words>606</Words>
  <Application>Microsoft Office PowerPoint</Application>
  <PresentationFormat>On-screen Show (4:3)</PresentationFormat>
  <Paragraphs>46</Paragraphs>
  <Slides>8</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8</vt:i4>
      </vt:variant>
    </vt:vector>
  </HeadingPairs>
  <TitlesOfParts>
    <vt:vector size="16" baseType="lpstr">
      <vt:lpstr>Arial</vt:lpstr>
      <vt:lpstr>Arial </vt:lpstr>
      <vt:lpstr>Calibri</vt:lpstr>
      <vt:lpstr>Times New Roman</vt:lpstr>
      <vt:lpstr>Wingdings</vt:lpstr>
      <vt:lpstr>Office Theme</vt:lpstr>
      <vt:lpstr>Picture</vt:lpstr>
      <vt:lpstr>Visio</vt:lpstr>
      <vt:lpstr>PowerPoint Presentation</vt:lpstr>
      <vt:lpstr>Contents</vt:lpstr>
      <vt:lpstr>Description of the issue (1/4)</vt:lpstr>
      <vt:lpstr>Description of the issue (2/4)</vt:lpstr>
      <vt:lpstr>Description of the issue (3/4)</vt:lpstr>
      <vt:lpstr>Description of the issue (4/4)  Figure 4.3.3.3-1: Home routed roaming scenario</vt:lpstr>
      <vt:lpstr>Proposal</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Nokia_nd8C1</dc:creator>
  <dc:description>© 2009  All rights reserved</dc:description>
  <cp:lastModifiedBy>Nokia_nd12</cp:lastModifiedBy>
  <cp:revision>31</cp:revision>
  <dcterms:created xsi:type="dcterms:W3CDTF">2018-12-13T11:03:12Z</dcterms:created>
  <dcterms:modified xsi:type="dcterms:W3CDTF">2019-01-14T16:19:43Z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1544016962</vt:lpwstr>
  </property>
</Properties>
</file>